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4" r:id="rId22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ic Sans MS" panose="030F0902030302020204" pitchFamily="66" charset="0"/>
      <p:regular r:id="rId32"/>
    </p:embeddedFont>
    <p:embeddedFont>
      <p:font typeface="Helvetica Neue" panose="02000503000000020004" pitchFamily="2" charset="0"/>
      <p:regular r:id="rId33"/>
      <p:bold r:id="rId34"/>
      <p:italic r:id="rId35"/>
      <p:boldItalic r:id="rId36"/>
    </p:embeddedFont>
    <p:embeddedFont>
      <p:font typeface="Poppins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NUwVqy7uDRZzpg4vH9dSswvV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806D11-EAD7-44E1-85EB-2AE002ED023D}">
  <a:tblStyle styleId="{E1806D11-EAD7-44E1-85EB-2AE002ED023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FBE5B11-1AF0-4947-8DE4-C410C04388E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35485d5d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635485d5d1_0_1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97bff39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g1497bff391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cc62d40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gecc62d404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24123b4d4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f24123b4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1b334d2a8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61b334d2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52ac75f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g6352ac75fe_0_1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35485d5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g635485d5d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35485d5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g635485d5d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248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1b334d2a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g61b334d2a8_0_1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7370cd757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57370cd7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bff5a58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gebff5a5844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7b6dcf0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ge7b6dcf072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c0672b2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ec0672b2c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f4b4bcb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ef4b4bcbd3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f87b375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ef87b37548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f4b4bcb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gef4b4bcbd3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f87b36e0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ef87b36e05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455414" y="1105049"/>
            <a:ext cx="8233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455414" y="2745879"/>
            <a:ext cx="82332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sz="2100" i="1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sz="2100" i="1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sz="2100" i="1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sz="2100" i="1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7D75"/>
              </a:buClr>
              <a:buSzPts val="2100"/>
              <a:buFont typeface="Arial"/>
              <a:buNone/>
              <a:defRPr sz="2100" i="1">
                <a:solidFill>
                  <a:srgbClr val="717D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808547" y="457201"/>
            <a:ext cx="4650122" cy="38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685331" y="1974639"/>
            <a:ext cx="2951767" cy="23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>
            <a:spLocks noGrp="1"/>
          </p:cNvSpPr>
          <p:nvPr>
            <p:ph type="pic" idx="2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85346" y="1974639"/>
            <a:ext cx="4451212" cy="236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685331" y="3831546"/>
            <a:ext cx="7773339" cy="51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685331" y="3153616"/>
            <a:ext cx="7773339" cy="118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1290484" y="2707524"/>
            <a:ext cx="6564224" cy="44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685331" y="3279597"/>
            <a:ext cx="7773339" cy="106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685331" y="3496751"/>
            <a:ext cx="7773339" cy="85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2"/>
          </p:nvPr>
        </p:nvSpPr>
        <p:spPr>
          <a:xfrm>
            <a:off x="685331" y="2207517"/>
            <a:ext cx="2474232" cy="213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3"/>
          </p:nvPr>
        </p:nvSpPr>
        <p:spPr>
          <a:xfrm>
            <a:off x="3339292" y="1775320"/>
            <a:ext cx="246864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4"/>
          </p:nvPr>
        </p:nvSpPr>
        <p:spPr>
          <a:xfrm>
            <a:off x="3331012" y="2207517"/>
            <a:ext cx="2477513" cy="213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5"/>
          </p:nvPr>
        </p:nvSpPr>
        <p:spPr>
          <a:xfrm>
            <a:off x="5979974" y="1775320"/>
            <a:ext cx="2478696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6"/>
          </p:nvPr>
        </p:nvSpPr>
        <p:spPr>
          <a:xfrm>
            <a:off x="5979974" y="2207517"/>
            <a:ext cx="2478696" cy="213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24"/>
          <p:cNvSpPr txBox="1">
            <a:spLocks noGrp="1"/>
          </p:cNvSpPr>
          <p:nvPr>
            <p:ph type="body" idx="3"/>
          </p:nvPr>
        </p:nvSpPr>
        <p:spPr>
          <a:xfrm>
            <a:off x="685331" y="3585811"/>
            <a:ext cx="2472307" cy="7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4"/>
          </p:nvPr>
        </p:nvSpPr>
        <p:spPr>
          <a:xfrm>
            <a:off x="3332069" y="3153615"/>
            <a:ext cx="247637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3" name="Google Shape;143;p24"/>
          <p:cNvSpPr>
            <a:spLocks noGrp="1"/>
          </p:cNvSpPr>
          <p:nvPr>
            <p:ph type="pic" idx="5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24"/>
          <p:cNvSpPr txBox="1">
            <a:spLocks noGrp="1"/>
          </p:cNvSpPr>
          <p:nvPr>
            <p:ph type="body" idx="6"/>
          </p:nvPr>
        </p:nvSpPr>
        <p:spPr>
          <a:xfrm>
            <a:off x="3331011" y="3585811"/>
            <a:ext cx="2477514" cy="7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7"/>
          </p:nvPr>
        </p:nvSpPr>
        <p:spPr>
          <a:xfrm>
            <a:off x="5979974" y="3153615"/>
            <a:ext cx="247551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6" name="Google Shape;146;p24"/>
          <p:cNvSpPr>
            <a:spLocks noGrp="1"/>
          </p:cNvSpPr>
          <p:nvPr>
            <p:ph type="pic" idx="8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24"/>
          <p:cNvSpPr txBox="1">
            <a:spLocks noGrp="1"/>
          </p:cNvSpPr>
          <p:nvPr>
            <p:ph type="body" idx="9"/>
          </p:nvPr>
        </p:nvSpPr>
        <p:spPr>
          <a:xfrm>
            <a:off x="5979880" y="3585809"/>
            <a:ext cx="2478790" cy="75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 rot="5400000">
            <a:off x="3287960" y="-827310"/>
            <a:ext cx="2568080" cy="777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455414" y="8036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 rot="5400000">
            <a:off x="5558073" y="1442803"/>
            <a:ext cx="3886199" cy="19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 rot="5400000">
            <a:off x="1614253" y="-471721"/>
            <a:ext cx="3886199" cy="57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4456981" y="4794473"/>
            <a:ext cx="230040" cy="32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1400"/>
              <a:buFont typeface="Poppins"/>
              <a:buNone/>
              <a:defRPr sz="738" b="0" i="0" u="none" strike="noStrike" cap="none">
                <a:solidFill>
                  <a:srgbClr val="9A958E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455414" y="1788170"/>
            <a:ext cx="8233200" cy="1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4500"/>
              <a:buFont typeface="Arial"/>
              <a:buNone/>
              <a:defRPr>
                <a:solidFill>
                  <a:srgbClr val="54605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455414" y="8036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55414" y="1386334"/>
            <a:ext cx="82332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marL="457200" lvl="0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1pPr>
            <a:lvl2pPr marL="914400" lvl="1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2pPr>
            <a:lvl3pPr marL="1371600" lvl="2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3pPr>
            <a:lvl4pPr marL="1828800" lvl="3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4pPr>
            <a:lvl5pPr marL="2286000" lvl="4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5pPr>
            <a:lvl6pPr marL="2743200" lvl="5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6pPr>
            <a:lvl7pPr marL="3200400" lvl="6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7pPr>
            <a:lvl8pPr marL="3657600" lvl="7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8pPr>
            <a:lvl9pPr marL="4114800" lvl="8" indent="-2603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546056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4446984" y="4935885"/>
            <a:ext cx="2412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0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685330" y="1775320"/>
            <a:ext cx="7772870" cy="25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685330" y="1775320"/>
            <a:ext cx="3829520" cy="25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629150" y="1775320"/>
            <a:ext cx="3829050" cy="25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85331" y="2288260"/>
            <a:ext cx="3829520" cy="205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797317" y="1778263"/>
            <a:ext cx="3661353" cy="50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SzPts val="1950"/>
              <a:buNone/>
              <a:defRPr sz="19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629150" y="2288260"/>
            <a:ext cx="3829051" cy="205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 descr="\\DROBO-FS\QuickDrops\JB\PPTX NG\Droplets\LightingOverlay.png"/>
          <p:cNvPicPr preferRelativeResize="0"/>
          <p:nvPr/>
        </p:nvPicPr>
        <p:blipFill rotWithShape="1">
          <a:blip r:embed="rId23">
            <a:alphaModFix amt="70000"/>
          </a:blip>
          <a:srcRect/>
          <a:stretch/>
        </p:blipFill>
        <p:spPr>
          <a:xfrm>
            <a:off x="1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ft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ldNum" idx="12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wentieth Century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FD1"/>
            </a:gs>
            <a:gs pos="74000">
              <a:srgbClr val="8DA9E4"/>
            </a:gs>
            <a:gs pos="83000">
              <a:srgbClr val="8DA9E4"/>
            </a:gs>
            <a:gs pos="100000">
              <a:srgbClr val="B3C5ED"/>
            </a:gs>
          </a:gsLst>
          <a:lin ang="540000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title"/>
          </p:nvPr>
        </p:nvSpPr>
        <p:spPr>
          <a:xfrm>
            <a:off x="794657" y="207614"/>
            <a:ext cx="7481125" cy="208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113333"/>
              <a:buFont typeface="Arial"/>
              <a:buNone/>
            </a:pPr>
            <a:br>
              <a:rPr lang="en-US" sz="1500" b="1" i="0" u="none" strike="noStrike" cap="none" dirty="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500" b="1" i="0" u="none" strike="noStrike" cap="none" dirty="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latin typeface="Calibri"/>
                <a:cs typeface="Calibri"/>
                <a:sym typeface="Arial"/>
              </a:rPr>
              <a:t> </a:t>
            </a:r>
            <a:endParaRPr sz="3600" dirty="0"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89473"/>
              <a:buFont typeface="Arial"/>
              <a:buNone/>
            </a:pPr>
            <a:r>
              <a:rPr lang="en-US" sz="3600" dirty="0">
                <a:latin typeface="Calibri"/>
                <a:cs typeface="Calibri"/>
                <a:sym typeface="Calibri"/>
              </a:rPr>
              <a:t>BNN Disaster Response </a:t>
            </a:r>
            <a:r>
              <a:rPr lang="en-US" sz="3600" i="0" u="none" strike="noStrike" cap="none" dirty="0">
                <a:solidFill>
                  <a:srgbClr val="546056"/>
                </a:solidFill>
                <a:latin typeface="Calibri"/>
                <a:ea typeface="Calibri"/>
                <a:cs typeface="Calibri"/>
                <a:sym typeface="Calibri"/>
              </a:rPr>
              <a:t>Drill</a:t>
            </a:r>
            <a:endParaRPr sz="3600" i="0" u="none" strike="noStrike" cap="none" dirty="0">
              <a:solidFill>
                <a:srgbClr val="5460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100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546056"/>
                </a:solidFill>
                <a:latin typeface="Calibri"/>
                <a:ea typeface="Calibri"/>
                <a:cs typeface="Calibri"/>
                <a:sym typeface="Calibri"/>
              </a:rPr>
              <a:t>Communications Workshop</a:t>
            </a:r>
            <a:endParaRPr sz="4000" b="1" i="0" u="none" strike="noStrike" cap="none" dirty="0">
              <a:solidFill>
                <a:srgbClr val="5460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ct val="100000"/>
              <a:buFont typeface="Arial"/>
              <a:buNone/>
            </a:pPr>
            <a:endParaRPr sz="3400" b="1" i="0" u="none" strike="noStrike" cap="none" dirty="0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857" y="2296885"/>
            <a:ext cx="1791057" cy="17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3D893-5D04-03F9-C0AD-EA93CC9A6CAB}"/>
              </a:ext>
            </a:extLst>
          </p:cNvPr>
          <p:cNvSpPr txBox="1"/>
          <p:nvPr/>
        </p:nvSpPr>
        <p:spPr>
          <a:xfrm>
            <a:off x="5630334" y="4165600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u="none" strike="noStrike" cap="none" dirty="0">
                <a:solidFill>
                  <a:srgbClr val="072B5B"/>
                </a:solidFill>
                <a:latin typeface="Arial"/>
                <a:ea typeface="Arial"/>
                <a:cs typeface="Arial"/>
                <a:sym typeface="Arial"/>
              </a:rPr>
              <a:t>Drill Date: Saturday, October </a:t>
            </a:r>
            <a:r>
              <a:rPr lang="en-US" sz="1400" b="1" dirty="0">
                <a:solidFill>
                  <a:srgbClr val="072B5B"/>
                </a:solidFill>
              </a:rPr>
              <a:t>8</a:t>
            </a:r>
            <a:r>
              <a:rPr lang="en-US" sz="1400" b="1" i="0" u="none" strike="noStrike" cap="none" dirty="0">
                <a:solidFill>
                  <a:srgbClr val="072B5B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-US" sz="1400" b="1" dirty="0">
                <a:solidFill>
                  <a:srgbClr val="072B5B"/>
                </a:solidFill>
              </a:rPr>
              <a:t>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4139E-F48C-65B8-FEF9-32DC6B319E7C}"/>
              </a:ext>
            </a:extLst>
          </p:cNvPr>
          <p:cNvSpPr txBox="1"/>
          <p:nvPr/>
        </p:nvSpPr>
        <p:spPr>
          <a:xfrm>
            <a:off x="421025" y="3998712"/>
            <a:ext cx="171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2B5B"/>
                </a:solidFill>
              </a:rPr>
              <a:t>Presenters</a:t>
            </a:r>
          </a:p>
          <a:p>
            <a:r>
              <a:rPr lang="en-US" dirty="0">
                <a:solidFill>
                  <a:srgbClr val="072B5B"/>
                </a:solidFill>
              </a:rPr>
              <a:t>- Holly Daley</a:t>
            </a:r>
          </a:p>
          <a:p>
            <a:r>
              <a:rPr lang="en-US" dirty="0">
                <a:solidFill>
                  <a:srgbClr val="072B5B"/>
                </a:solidFill>
              </a:rPr>
              <a:t>- Rik </a:t>
            </a:r>
            <a:r>
              <a:rPr lang="en-US" dirty="0" err="1">
                <a:solidFill>
                  <a:srgbClr val="072B5B"/>
                </a:solidFill>
              </a:rPr>
              <a:t>Kasuga</a:t>
            </a:r>
            <a:endParaRPr lang="en-US" dirty="0">
              <a:solidFill>
                <a:srgbClr val="072B5B"/>
              </a:solidFill>
            </a:endParaRPr>
          </a:p>
          <a:p>
            <a:r>
              <a:rPr lang="en-US" dirty="0">
                <a:solidFill>
                  <a:srgbClr val="072B5B"/>
                </a:solidFill>
              </a:rPr>
              <a:t>- David Harris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35485d5d1_0_15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107363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Two-Way Radio Use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635485d5d1_0_155"/>
          <p:cNvSpPr txBox="1">
            <a:spLocks noGrp="1"/>
          </p:cNvSpPr>
          <p:nvPr>
            <p:ph type="body" idx="4294967295"/>
          </p:nvPr>
        </p:nvSpPr>
        <p:spPr>
          <a:xfrm>
            <a:off x="1036638" y="782638"/>
            <a:ext cx="8107362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Speak across the microphone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Be aware of Echo/Feedback with multiple operators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Keep antenna vertical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Improving reception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673100" lvl="1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Elevation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673100" lvl="1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Moving around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673100" lvl="1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2200" cap="none">
                <a:latin typeface="Calibri"/>
                <a:ea typeface="Calibri"/>
                <a:cs typeface="Calibri"/>
                <a:sym typeface="Calibri"/>
              </a:rPr>
              <a:t>Rotation</a:t>
            </a:r>
            <a:endParaRPr sz="2200" cap="none"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635485d5d1_0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194" y="1945758"/>
            <a:ext cx="4003178" cy="248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97bff3919_0_0"/>
          <p:cNvSpPr txBox="1">
            <a:spLocks noGrp="1"/>
          </p:cNvSpPr>
          <p:nvPr>
            <p:ph type="title"/>
          </p:nvPr>
        </p:nvSpPr>
        <p:spPr>
          <a:xfrm>
            <a:off x="378964" y="102217"/>
            <a:ext cx="8233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Why Keep a Communications Log?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497bff3919_0_0"/>
          <p:cNvSpPr txBox="1"/>
          <p:nvPr/>
        </p:nvSpPr>
        <p:spPr>
          <a:xfrm>
            <a:off x="1485175" y="928200"/>
            <a:ext cx="62901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incidents can be confusing to track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reminder of what was communicated when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single incident may require multiple communications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record for first responders triaging a medical or other incident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record for FEMA, insurance and other authorities about response and resolution.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6" descr="Communication Log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487" y="31899"/>
            <a:ext cx="3909327" cy="5111602"/>
          </a:xfrm>
          <a:prstGeom prst="rect">
            <a:avLst/>
          </a:prstGeom>
          <a:solidFill>
            <a:srgbClr val="C0D3E4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cc62d4046_0_0"/>
          <p:cNvSpPr txBox="1"/>
          <p:nvPr/>
        </p:nvSpPr>
        <p:spPr>
          <a:xfrm>
            <a:off x="629350" y="652482"/>
            <a:ext cx="795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2" name="Google Shape;262;gecc62d4046_0_0"/>
          <p:cNvGraphicFramePr/>
          <p:nvPr/>
        </p:nvGraphicFramePr>
        <p:xfrm>
          <a:off x="1058447" y="1913564"/>
          <a:ext cx="6367625" cy="2223125"/>
        </p:xfrm>
        <a:graphic>
          <a:graphicData uri="http://schemas.openxmlformats.org/drawingml/2006/table">
            <a:tbl>
              <a:tblPr>
                <a:noFill/>
                <a:tableStyleId>{E1806D11-EAD7-44E1-85EB-2AE002ED023D}</a:tableStyleId>
              </a:tblPr>
              <a:tblGrid>
                <a:gridCol w="447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School/Community Command Post</a:t>
                      </a:r>
                      <a:endParaRPr sz="1400" b="1" u="none" strike="noStrike" cap="none"/>
                    </a:p>
                  </a:txBody>
                  <a:tcPr marL="44650" marR="44650" marT="33475" marB="334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FRS Channel</a:t>
                      </a:r>
                      <a:endParaRPr sz="1400" b="1" u="none" strike="noStrike" cap="none"/>
                    </a:p>
                  </a:txBody>
                  <a:tcPr marL="44650" marR="44650" marT="33475" marB="334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marL="254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Franklin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17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marL="254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Hoover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5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marL="254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Lincoln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22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marL="254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McKinley</a:t>
                      </a:r>
                      <a:endParaRPr sz="15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6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marL="254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Roosevelt 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15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00">
                <a:tc>
                  <a:txBody>
                    <a:bodyPr/>
                    <a:lstStyle/>
                    <a:p>
                      <a:pPr marL="254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Washington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18</a:t>
                      </a:r>
                      <a:endParaRPr sz="1400" u="none" strike="noStrike" cap="none"/>
                    </a:p>
                  </a:txBody>
                  <a:tcPr marL="44650" marR="44650" marT="33475" marB="3347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3" name="Google Shape;263;gecc62d4046_0_0"/>
          <p:cNvSpPr txBox="1"/>
          <p:nvPr/>
        </p:nvSpPr>
        <p:spPr>
          <a:xfrm>
            <a:off x="416479" y="430365"/>
            <a:ext cx="7144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ecc62d4046_0_0"/>
          <p:cNvSpPr txBox="1"/>
          <p:nvPr/>
        </p:nvSpPr>
        <p:spPr>
          <a:xfrm>
            <a:off x="321475" y="567853"/>
            <a:ext cx="79500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13716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FRS Radio Channel Assignments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that the yellow DeWalt radio received last year is programmed to the correct FRS channel. If you are provided with a new one this year, it will be correctly programmed when you receive it.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24123b4d4_1_0"/>
          <p:cNvSpPr txBox="1">
            <a:spLocks noGrp="1"/>
          </p:cNvSpPr>
          <p:nvPr>
            <p:ph type="title"/>
          </p:nvPr>
        </p:nvSpPr>
        <p:spPr>
          <a:xfrm>
            <a:off x="1416738" y="76281"/>
            <a:ext cx="57891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HAMs: How to Check in After a Disaster 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f24123b4d4_1_0"/>
          <p:cNvSpPr txBox="1"/>
          <p:nvPr/>
        </p:nvSpPr>
        <p:spPr>
          <a:xfrm>
            <a:off x="445950" y="641481"/>
            <a:ext cx="8252100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2921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Ham 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ommunication to and from the EOC and the Community Command Post (CCP) will occur on Burlingame V  (Repeater: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146.805/-600kHz/192.8 Hz)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21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Ham 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ommunication to and from the CCP and the </a:t>
            </a:r>
            <a:r>
              <a:rPr lang="en-US" sz="18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NCP (for NCPs with Ham operators): These will take place </a:t>
            </a: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on Simplex Burlingame 1 or Simplex Burlingame 2.</a:t>
            </a:r>
            <a:endParaRPr sz="1800" b="0" i="0" u="none" strike="noStrike" cap="non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5950" marR="0" lvl="1" indent="-2857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Burlingame 1 (147.525/114.8 Hz) is to be used by Hams at: Washington, McKinley, and Roosevelt Schools (CCPs) and Hams in neighborhoods of those respective schools.</a:t>
            </a:r>
            <a:endParaRPr sz="1800" b="0" i="0" u="none" strike="noStrike" cap="non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5950" marR="0" lvl="1" indent="-2857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Burlingame 2  (146.595/114.8 Hz is to be used by Hams at: Franklin, Lincoln, and Hoover Schools (CCPs) and Hams in neighborhoods of those respective schools.</a:t>
            </a:r>
            <a:endParaRPr sz="1800" b="0" i="0" u="none" strike="noStrike" cap="non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NOTE: NCPs without HAM operators will use the DeWalt radios to communicate with the CCPs.</a:t>
            </a:r>
            <a:endParaRPr sz="1800" b="0" i="0" u="none" strike="noStrike" cap="non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1b334d2a8_0_28"/>
          <p:cNvSpPr txBox="1">
            <a:spLocks noGrp="1"/>
          </p:cNvSpPr>
          <p:nvPr>
            <p:ph type="title"/>
          </p:nvPr>
        </p:nvSpPr>
        <p:spPr>
          <a:xfrm>
            <a:off x="286840" y="54290"/>
            <a:ext cx="77670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Equipment Do I Need When I Check In?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61b334d2a8_0_28"/>
          <p:cNvSpPr txBox="1"/>
          <p:nvPr/>
        </p:nvSpPr>
        <p:spPr>
          <a:xfrm>
            <a:off x="539807" y="924961"/>
            <a:ext cx="482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endParaRPr sz="1800" b="1" i="0" u="none" strike="noStrike" cap="none">
              <a:solidFill>
                <a:srgbClr val="6161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61b334d2a8_0_28"/>
          <p:cNvSpPr txBox="1"/>
          <p:nvPr/>
        </p:nvSpPr>
        <p:spPr>
          <a:xfrm>
            <a:off x="3185554" y="1235772"/>
            <a:ext cx="2772900" cy="469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Neighborhoods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Intra-block Communication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61b334d2a8_0_28"/>
          <p:cNvSpPr txBox="1"/>
          <p:nvPr/>
        </p:nvSpPr>
        <p:spPr>
          <a:xfrm>
            <a:off x="349450" y="1855975"/>
            <a:ext cx="2702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2-Watt FRS Radio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 Radio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Source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Antenna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Pens/Pencils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 Sheets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61b334d2a8_0_28"/>
          <p:cNvSpPr txBox="1"/>
          <p:nvPr/>
        </p:nvSpPr>
        <p:spPr>
          <a:xfrm>
            <a:off x="6051596" y="1235771"/>
            <a:ext cx="27729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61b334d2a8_0_28"/>
          <p:cNvSpPr txBox="1"/>
          <p:nvPr/>
        </p:nvSpPr>
        <p:spPr>
          <a:xfrm>
            <a:off x="3185546" y="1806522"/>
            <a:ext cx="2772900" cy="24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dirty="0"/>
              <a:t>Walkie Talkie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Phone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Runners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61b334d2a8_0_28"/>
          <p:cNvSpPr txBox="1"/>
          <p:nvPr/>
        </p:nvSpPr>
        <p:spPr>
          <a:xfrm>
            <a:off x="6051597" y="1806535"/>
            <a:ext cx="2647200" cy="24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2-Watt FRS Radio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 Radio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Source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Antenna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Pens/Pencils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 Sheets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61b334d2a8_0_28"/>
          <p:cNvSpPr txBox="1"/>
          <p:nvPr/>
        </p:nvSpPr>
        <p:spPr>
          <a:xfrm flipH="1">
            <a:off x="431025" y="1235925"/>
            <a:ext cx="2528400" cy="469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Neighborhood Command Post (NCP)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61b334d2a8_0_28"/>
          <p:cNvSpPr txBox="1"/>
          <p:nvPr/>
        </p:nvSpPr>
        <p:spPr>
          <a:xfrm>
            <a:off x="6046699" y="1235772"/>
            <a:ext cx="2772900" cy="469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Command Post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(CCP)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&amp;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Emergency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Operations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Center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(EOC)</a:t>
            </a:r>
            <a:endParaRPr sz="1200" b="1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352ac75fe_0_119"/>
          <p:cNvSpPr txBox="1"/>
          <p:nvPr/>
        </p:nvSpPr>
        <p:spPr>
          <a:xfrm>
            <a:off x="0" y="-95692"/>
            <a:ext cx="9143999" cy="5239192"/>
          </a:xfrm>
          <a:prstGeom prst="rect">
            <a:avLst/>
          </a:prstGeom>
          <a:gradFill>
            <a:gsLst>
              <a:gs pos="0">
                <a:srgbClr val="91D0F3"/>
              </a:gs>
              <a:gs pos="50000">
                <a:srgbClr val="BCDFF5"/>
              </a:gs>
              <a:gs pos="100000">
                <a:srgbClr val="DEEE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g6352ac75fe_0_119"/>
          <p:cNvSpPr txBox="1">
            <a:spLocks noGrp="1"/>
          </p:cNvSpPr>
          <p:nvPr>
            <p:ph type="title"/>
          </p:nvPr>
        </p:nvSpPr>
        <p:spPr>
          <a:xfrm>
            <a:off x="455414" y="152073"/>
            <a:ext cx="765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to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Escalate</a:t>
            </a:r>
            <a:r>
              <a:rPr lang="en-US" sz="2400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During the Drill</a:t>
            </a:r>
            <a:endParaRPr sz="2400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6352ac75fe_0_119"/>
          <p:cNvSpPr txBox="1">
            <a:spLocks noGrp="1"/>
          </p:cNvSpPr>
          <p:nvPr>
            <p:ph type="title" idx="4294967295"/>
          </p:nvPr>
        </p:nvSpPr>
        <p:spPr>
          <a:xfrm>
            <a:off x="0" y="744538"/>
            <a:ext cx="46355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NOT RADIO LOW PRIORITY INCIDENTS 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6352ac75fe_0_119" descr="High helicopter.jpe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24082" r="24080"/>
          <a:stretch/>
        </p:blipFill>
        <p:spPr>
          <a:xfrm>
            <a:off x="5210276" y="1637394"/>
            <a:ext cx="3146425" cy="162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6352ac75fe_0_119"/>
          <p:cNvSpPr txBox="1">
            <a:spLocks noGrp="1"/>
          </p:cNvSpPr>
          <p:nvPr>
            <p:ph type="title" idx="4294967295"/>
          </p:nvPr>
        </p:nvSpPr>
        <p:spPr>
          <a:xfrm>
            <a:off x="4699000" y="623888"/>
            <a:ext cx="4445000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ESCALATE HIGH PRIORITY 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6352ac75fe_0_119" descr="download limbo.jpe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l="179"/>
          <a:stretch/>
        </p:blipFill>
        <p:spPr>
          <a:xfrm>
            <a:off x="691116" y="1657160"/>
            <a:ext cx="3040063" cy="163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6352ac75fe_0_119"/>
          <p:cNvSpPr txBox="1"/>
          <p:nvPr/>
        </p:nvSpPr>
        <p:spPr>
          <a:xfrm>
            <a:off x="391484" y="1160494"/>
            <a:ext cx="387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6352ac75fe_0_119"/>
          <p:cNvSpPr txBox="1"/>
          <p:nvPr/>
        </p:nvSpPr>
        <p:spPr>
          <a:xfrm>
            <a:off x="190493" y="1306718"/>
            <a:ext cx="444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Priority Incidents = Blocks </a:t>
            </a:r>
            <a:r>
              <a:rPr lang="en-US" sz="1700">
                <a:solidFill>
                  <a:schemeClr val="dk1"/>
                </a:solidFill>
              </a:rPr>
              <a:t>will handle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352ac75fe_0_119"/>
          <p:cNvSpPr txBox="1"/>
          <p:nvPr/>
        </p:nvSpPr>
        <p:spPr>
          <a:xfrm>
            <a:off x="4995332" y="1306711"/>
            <a:ext cx="376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Priority Incidents = Radio In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6352ac75fe_0_119"/>
          <p:cNvSpPr txBox="1"/>
          <p:nvPr/>
        </p:nvSpPr>
        <p:spPr>
          <a:xfrm>
            <a:off x="455414" y="3309438"/>
            <a:ext cx="39687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Block group should expect to respond to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MEDIUM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 incidents - as this Block community is doing so well here.  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incidents are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 / MEDIUM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</a:t>
            </a:r>
            <a:r>
              <a:rPr lang="en-US" sz="1500" dirty="0">
                <a:solidFill>
                  <a:schemeClr val="dk1"/>
                </a:solidFill>
              </a:rPr>
              <a:t>B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roken arm, small fires, </a:t>
            </a:r>
            <a:r>
              <a:rPr lang="en-US" sz="1500" dirty="0">
                <a:solidFill>
                  <a:schemeClr val="dk1"/>
                </a:solidFill>
              </a:rPr>
              <a:t>disoriented person.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6352ac75fe_0_119"/>
          <p:cNvSpPr txBox="1"/>
          <p:nvPr/>
        </p:nvSpPr>
        <p:spPr>
          <a:xfrm>
            <a:off x="5045396" y="3309438"/>
            <a:ext cx="39687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 message to your volunteer HAM (at schools) any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Priority incidents to escalate for emergency responders.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only 1-3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 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incidents.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</a:t>
            </a:r>
            <a:r>
              <a:rPr lang="en-US" sz="1500">
                <a:solidFill>
                  <a:schemeClr val="dk1"/>
                </a:solidFill>
              </a:rPr>
              <a:t>Life-threatening injury, h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ouse engulfed in fire, power lines down.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5485d5d1_0_9"/>
          <p:cNvSpPr txBox="1">
            <a:spLocks noGrp="1"/>
          </p:cNvSpPr>
          <p:nvPr>
            <p:ph type="title"/>
          </p:nvPr>
        </p:nvSpPr>
        <p:spPr>
          <a:xfrm>
            <a:off x="210199" y="80367"/>
            <a:ext cx="7815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would you classify these?  High - Medium - Low</a:t>
            </a:r>
            <a:endParaRPr sz="2400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4" name="Google Shape;304;g635485d5d1_0_9"/>
          <p:cNvGraphicFramePr/>
          <p:nvPr>
            <p:extLst>
              <p:ext uri="{D42A27DB-BD31-4B8C-83A1-F6EECF244321}">
                <p14:modId xmlns:p14="http://schemas.microsoft.com/office/powerpoint/2010/main" val="1024385433"/>
              </p:ext>
            </p:extLst>
          </p:nvPr>
        </p:nvGraphicFramePr>
        <p:xfrm>
          <a:off x="609996" y="802144"/>
          <a:ext cx="7286050" cy="3835125"/>
        </p:xfrm>
        <a:graphic>
          <a:graphicData uri="http://schemas.openxmlformats.org/drawingml/2006/table">
            <a:tbl>
              <a:tblPr firstRow="1" bandRow="1">
                <a:noFill/>
                <a:tableStyleId>{EFBE5B11-1AF0-4947-8DE4-C410C04388E3}</a:tableStyleId>
              </a:tblPr>
              <a:tblGrid>
                <a:gridCol w="72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Chimney collapse, car damaged, dog missing 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Person with broken arm  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/>
                        <a:t>Water main broken, street is flooded</a:t>
                      </a:r>
                      <a:endParaRPr sz="1300" u="none" strike="noStrike" cap="none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/>
                        <a:t>BBQ over on deck and started small fire</a:t>
                      </a:r>
                      <a:endParaRPr sz="1300" u="none" strike="noStrike" cap="none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/>
                        <a:t>Downed power lines sparking, people nearby</a:t>
                      </a:r>
                      <a:endParaRPr sz="1300" u="none" strike="noStrike" cap="none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/>
                        <a:t>House damaged and smell gas</a:t>
                      </a:r>
                      <a:endParaRPr sz="1300" u="none" strike="noStrike" cap="none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House engulfed in flames and threatening other homes</a:t>
                      </a:r>
                      <a:endParaRPr sz="1300" u="none" strike="noStrike" cap="none" dirty="0"/>
                    </a:p>
                  </a:txBody>
                  <a:tcPr marL="64300" marR="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5485d5d1_0_9"/>
          <p:cNvSpPr txBox="1">
            <a:spLocks noGrp="1"/>
          </p:cNvSpPr>
          <p:nvPr>
            <p:ph type="title"/>
          </p:nvPr>
        </p:nvSpPr>
        <p:spPr>
          <a:xfrm>
            <a:off x="210199" y="80367"/>
            <a:ext cx="7815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would you classify these?  High - Medium - Low</a:t>
            </a:r>
            <a:endParaRPr sz="2400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4" name="Google Shape;304;g635485d5d1_0_9"/>
          <p:cNvGraphicFramePr/>
          <p:nvPr>
            <p:extLst>
              <p:ext uri="{D42A27DB-BD31-4B8C-83A1-F6EECF244321}">
                <p14:modId xmlns:p14="http://schemas.microsoft.com/office/powerpoint/2010/main" val="4120508975"/>
              </p:ext>
            </p:extLst>
          </p:nvPr>
        </p:nvGraphicFramePr>
        <p:xfrm>
          <a:off x="609996" y="802144"/>
          <a:ext cx="7286050" cy="3835125"/>
        </p:xfrm>
        <a:graphic>
          <a:graphicData uri="http://schemas.openxmlformats.org/drawingml/2006/table">
            <a:tbl>
              <a:tblPr firstRow="1" bandRow="1">
                <a:noFill/>
                <a:tableStyleId>{EFBE5B11-1AF0-4947-8DE4-C410C04388E3}</a:tableStyleId>
              </a:tblPr>
              <a:tblGrid>
                <a:gridCol w="72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Chimney collapse, car damaged, dog missing - Low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Person with broken arm - Medium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Water main broken, street is flooded - Medium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BBQ over on deck and started small fire - Low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Downed power lines sparking, people nearby - High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57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House damaged and smell gas - Medium</a:t>
                      </a:r>
                      <a:endParaRPr sz="1300" u="none" strike="noStrike" cap="none" dirty="0"/>
                    </a:p>
                  </a:txBody>
                  <a:tcPr marL="64300" marR="6430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241300" marR="0" lvl="0" indent="-2095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❏"/>
                      </a:pPr>
                      <a:r>
                        <a:rPr lang="en-US" sz="1300" u="none" strike="noStrike" cap="none" dirty="0"/>
                        <a:t>House engulfed in flames and threatening other homes - High</a:t>
                      </a:r>
                      <a:endParaRPr sz="1300" u="none" strike="noStrike" cap="none" dirty="0"/>
                    </a:p>
                  </a:txBody>
                  <a:tcPr marL="64300" marR="0" marT="24125" marB="24125"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7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1b334d2a8_0_103"/>
          <p:cNvSpPr txBox="1">
            <a:spLocks noGrp="1"/>
          </p:cNvSpPr>
          <p:nvPr>
            <p:ph type="title"/>
          </p:nvPr>
        </p:nvSpPr>
        <p:spPr>
          <a:xfrm>
            <a:off x="338458" y="102911"/>
            <a:ext cx="82332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this Evening...</a:t>
            </a:r>
            <a:endParaRPr sz="2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61b334d2a8_0_103"/>
          <p:cNvSpPr txBox="1">
            <a:spLocks noGrp="1"/>
          </p:cNvSpPr>
          <p:nvPr>
            <p:ph type="body" idx="1"/>
          </p:nvPr>
        </p:nvSpPr>
        <p:spPr>
          <a:xfrm>
            <a:off x="756067" y="835924"/>
            <a:ext cx="7961871" cy="3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292100" lvl="0" indent="-241300" algn="l" rtl="0">
              <a:lnSpc>
                <a:spcPct val="150000"/>
              </a:lnSpc>
              <a:spcBef>
                <a:spcPts val="27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 dirty="0">
                <a:latin typeface="Calibri"/>
                <a:ea typeface="Calibri"/>
                <a:cs typeface="Calibri"/>
                <a:sym typeface="Calibri"/>
              </a:rPr>
              <a:t>Assemble all your gear</a:t>
            </a:r>
            <a:endParaRPr sz="18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 dirty="0">
                <a:latin typeface="Calibri"/>
                <a:ea typeface="Calibri"/>
                <a:cs typeface="Calibri"/>
                <a:sym typeface="Calibri"/>
              </a:rPr>
              <a:t>Charge your batteries</a:t>
            </a:r>
            <a:endParaRPr sz="18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 dirty="0">
                <a:latin typeface="Calibri"/>
                <a:ea typeface="Calibri"/>
                <a:cs typeface="Calibri"/>
                <a:sym typeface="Calibri"/>
              </a:rPr>
              <a:t>Test all your equipment</a:t>
            </a:r>
            <a:endParaRPr sz="18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9210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00" cap="none" dirty="0">
                <a:latin typeface="Calibri"/>
                <a:ea typeface="Calibri"/>
                <a:cs typeface="Calibri"/>
                <a:sym typeface="Calibri"/>
              </a:rPr>
              <a:t>Pack your go bag:</a:t>
            </a:r>
            <a:endParaRPr sz="18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584200" lvl="1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-US" sz="1800" cap="none" dirty="0">
                <a:latin typeface="Calibri"/>
                <a:ea typeface="Calibri"/>
                <a:cs typeface="Calibri"/>
                <a:sym typeface="Calibri"/>
              </a:rPr>
              <a:t>Radios, batteries, antennas, masts/poles, paper/logs, pens/pencils, gaffers tape, manuals, cheat sheets, maps</a:t>
            </a:r>
          </a:p>
          <a:p>
            <a:pPr marL="127000" indent="-234950">
              <a:lnSpc>
                <a:spcPct val="150000"/>
              </a:lnSpc>
              <a:spcBef>
                <a:spcPts val="0"/>
              </a:spcBef>
              <a:buSzPts val="1500"/>
              <a:buFont typeface="Arial"/>
              <a:buChar char="○"/>
            </a:pPr>
            <a:r>
              <a:rPr lang="en-US" sz="1950" cap="none" dirty="0">
                <a:latin typeface="Calibri"/>
                <a:ea typeface="Calibri"/>
                <a:cs typeface="Calibri"/>
                <a:sym typeface="Calibri"/>
              </a:rPr>
              <a:t>On the morning of </a:t>
            </a:r>
            <a:r>
              <a:rPr lang="en-US" sz="1950" dirty="0">
                <a:latin typeface="Calibri"/>
                <a:ea typeface="Calibri"/>
                <a:cs typeface="Calibri"/>
                <a:sym typeface="Calibri"/>
              </a:rPr>
              <a:t>the drill, HAMs may be conducting radio checks with comms leads shortly after 9 a.m.</a:t>
            </a:r>
            <a:endParaRPr sz="195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294680" y="110241"/>
            <a:ext cx="82332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590"/>
              <a:buFont typeface="Arial"/>
              <a:buNone/>
            </a:pPr>
            <a:r>
              <a:rPr lang="en-US" sz="271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Citywide Drill </a:t>
            </a:r>
            <a:br>
              <a:rPr lang="en-US" sz="271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1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Saturday, October 8, 9 – 10:30 AM</a:t>
            </a:r>
            <a:endParaRPr sz="2711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350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428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76" name="Google Shape;176;p2" descr="Pictur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813" y="1266547"/>
            <a:ext cx="1703679" cy="1304200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7" name="Google Shape;177;p2" descr="Pictur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7008" y="2828907"/>
            <a:ext cx="2008464" cy="1232956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8" name="Google Shape;178;p2" descr="Picture 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4894" y="3569091"/>
            <a:ext cx="1806270" cy="1071563"/>
          </a:xfrm>
          <a:prstGeom prst="rect">
            <a:avLst/>
          </a:prstGeom>
          <a:noFill/>
          <a:ln>
            <a:noFill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179" name="Google Shape;179;p2"/>
          <p:cNvSpPr txBox="1"/>
          <p:nvPr/>
        </p:nvSpPr>
        <p:spPr>
          <a:xfrm>
            <a:off x="430471" y="987715"/>
            <a:ext cx="53907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Neighborhood volunteers pull together to respond to a simulated 7.4 earthquake. Drill participants include: </a:t>
            </a:r>
            <a:endParaRPr sz="1600" b="0" i="0" u="none" strike="noStrike" cap="non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Neighborhood Block Leads</a:t>
            </a:r>
            <a:endParaRPr sz="1600" b="0" i="0" u="none" strike="noStrike" cap="non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Block volunteers</a:t>
            </a:r>
            <a:endParaRPr sz="1600" b="0" i="0" u="none" strike="noStrike" cap="non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HAM radio operators</a:t>
            </a:r>
            <a:endParaRPr sz="1600" b="0" i="0" u="none" strike="noStrike" cap="non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CERTs - Community Emergency Response Team</a:t>
            </a:r>
            <a:endParaRPr sz="1600" b="0" i="0" u="none" strike="noStrike" cap="non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Central County Fire Department (CCFD) </a:t>
            </a:r>
            <a:endParaRPr sz="1600" b="0" i="0" u="none" strike="noStrike" cap="none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056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1600" b="0" i="0" u="none" strike="noStrike" cap="none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Burlingame Police Department (BPD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7370cd757_0_1"/>
          <p:cNvSpPr txBox="1"/>
          <p:nvPr/>
        </p:nvSpPr>
        <p:spPr>
          <a:xfrm>
            <a:off x="1425419" y="78917"/>
            <a:ext cx="6274336" cy="15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63" tIns="26763" rIns="26763" bIns="26763" anchor="t" anchorCtr="0">
            <a:spAutoFit/>
          </a:bodyPr>
          <a:lstStyle/>
          <a:p>
            <a:pPr algn="ctr">
              <a:buClr>
                <a:srgbClr val="072B5B"/>
              </a:buClr>
              <a:buSzPts val="2800"/>
            </a:pPr>
            <a:endParaRPr sz="633"/>
          </a:p>
        </p:txBody>
      </p:sp>
      <p:sp>
        <p:nvSpPr>
          <p:cNvPr id="119" name="Google Shape;119;g157370cd757_0_1"/>
          <p:cNvSpPr/>
          <p:nvPr/>
        </p:nvSpPr>
        <p:spPr>
          <a:xfrm>
            <a:off x="1387134" y="676541"/>
            <a:ext cx="6350906" cy="68027"/>
          </a:xfrm>
          <a:prstGeom prst="rect">
            <a:avLst/>
          </a:prstGeom>
          <a:solidFill>
            <a:srgbClr val="072B5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89" tIns="26789" rIns="26789" bIns="26789" anchor="ctr" anchorCtr="0">
            <a:noAutofit/>
          </a:bodyPr>
          <a:lstStyle/>
          <a:p>
            <a:pPr algn="ctr">
              <a:buClr>
                <a:srgbClr val="5B5854"/>
              </a:buClr>
              <a:buSzPts val="2400"/>
            </a:pPr>
            <a:endParaRPr sz="1266">
              <a:solidFill>
                <a:srgbClr val="5B58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g157370cd757_0_1"/>
          <p:cNvSpPr txBox="1"/>
          <p:nvPr/>
        </p:nvSpPr>
        <p:spPr>
          <a:xfrm>
            <a:off x="1151467" y="0"/>
            <a:ext cx="6497244" cy="98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12" tIns="48212" rIns="48212" bIns="48212" anchor="t" anchorCtr="0">
            <a:spAutoFit/>
          </a:bodyPr>
          <a:lstStyle/>
          <a:p>
            <a:pPr>
              <a:buClr>
                <a:srgbClr val="000090"/>
              </a:buClr>
              <a:buSzPts val="3200"/>
            </a:pPr>
            <a:r>
              <a:rPr lang="en-US" sz="1687" dirty="0">
                <a:solidFill>
                  <a:srgbClr val="000090"/>
                </a:solidFill>
              </a:rPr>
              <a:t>To share or review this presentation, visit our website </a:t>
            </a:r>
          </a:p>
          <a:p>
            <a:pPr algn="ctr">
              <a:buClr>
                <a:srgbClr val="000090"/>
              </a:buClr>
              <a:buSzPts val="3200"/>
            </a:pPr>
            <a:r>
              <a:rPr lang="en-US" sz="1687" dirty="0">
                <a:solidFill>
                  <a:srgbClr val="000090"/>
                </a:solidFill>
              </a:rPr>
              <a:t>B</a:t>
            </a:r>
            <a:r>
              <a:rPr lang="en-US" sz="1687">
                <a:solidFill>
                  <a:srgbClr val="000090"/>
                </a:solidFill>
              </a:rPr>
              <a:t>urlingamenetwork</a:t>
            </a:r>
            <a:r>
              <a:rPr lang="en-US" sz="1687" dirty="0" err="1">
                <a:solidFill>
                  <a:srgbClr val="000090"/>
                </a:solidFill>
              </a:rPr>
              <a:t>.org</a:t>
            </a:r>
            <a:endParaRPr lang="en-US" sz="1687" dirty="0">
              <a:solidFill>
                <a:srgbClr val="000090"/>
              </a:solidFill>
            </a:endParaRPr>
          </a:p>
          <a:p>
            <a:pPr>
              <a:buClr>
                <a:srgbClr val="000090"/>
              </a:buClr>
              <a:buSzPts val="3200"/>
            </a:pPr>
            <a:r>
              <a:rPr lang="en-US" sz="1687" dirty="0">
                <a:solidFill>
                  <a:srgbClr val="000090"/>
                </a:solidFill>
              </a:rPr>
              <a:t>  </a:t>
            </a:r>
            <a:endParaRPr sz="1266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chemeClr val="lt1"/>
              </a:buClr>
              <a:buSzPts val="2800"/>
            </a:pPr>
            <a:endParaRPr sz="738" dirty="0"/>
          </a:p>
        </p:txBody>
      </p:sp>
      <p:pic>
        <p:nvPicPr>
          <p:cNvPr id="121" name="Google Shape;121;g157370cd75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941" y="836710"/>
            <a:ext cx="4938363" cy="4112055"/>
          </a:xfrm>
          <a:prstGeom prst="rect">
            <a:avLst/>
          </a:prstGeom>
          <a:noFill/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g157370cd757_0_1"/>
          <p:cNvSpPr txBox="1"/>
          <p:nvPr/>
        </p:nvSpPr>
        <p:spPr>
          <a:xfrm>
            <a:off x="6059175" y="1769344"/>
            <a:ext cx="1893217" cy="638364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0A44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89" tIns="26789" rIns="26789" bIns="26789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US" sz="949" b="1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BurlingameNetwork.org</a:t>
            </a:r>
            <a:endParaRPr sz="949" b="1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2060"/>
              </a:buClr>
              <a:buSzPts val="2400"/>
            </a:pPr>
            <a:r>
              <a:rPr lang="en-US" sz="949" b="1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&gt;Resources tab</a:t>
            </a:r>
            <a:endParaRPr sz="949" b="1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41082">
              <a:buClr>
                <a:srgbClr val="002060"/>
              </a:buClr>
              <a:buSzPts val="2400"/>
            </a:pPr>
            <a:r>
              <a:rPr lang="en-US" sz="949" b="1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&gt;Drill Materials tab</a:t>
            </a:r>
            <a:endParaRPr sz="949" b="1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41082">
              <a:buClr>
                <a:srgbClr val="002060"/>
              </a:buClr>
              <a:buSzPts val="2400"/>
            </a:pPr>
            <a:r>
              <a:rPr lang="en-US" sz="949" b="1">
                <a:solidFill>
                  <a:srgbClr val="0A44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&gt; Drill Lead Resources</a:t>
            </a:r>
            <a:endParaRPr sz="949" b="1">
              <a:solidFill>
                <a:srgbClr val="0A44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157370cd757_0_1"/>
          <p:cNvSpPr/>
          <p:nvPr/>
        </p:nvSpPr>
        <p:spPr>
          <a:xfrm>
            <a:off x="4534705" y="1118193"/>
            <a:ext cx="433951" cy="221801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12" tIns="48212" rIns="48212" bIns="48212" anchor="ctr" anchorCtr="0">
            <a:noAutofit/>
          </a:bodyPr>
          <a:lstStyle/>
          <a:p>
            <a:endParaRPr sz="738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bff5a5844_0_0"/>
          <p:cNvSpPr txBox="1">
            <a:spLocks noGrp="1"/>
          </p:cNvSpPr>
          <p:nvPr>
            <p:ph type="title"/>
          </p:nvPr>
        </p:nvSpPr>
        <p:spPr>
          <a:xfrm>
            <a:off x="455414" y="1105049"/>
            <a:ext cx="8233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16" name="Google Shape;316;gebff5a5844_0_0"/>
          <p:cNvSpPr txBox="1">
            <a:spLocks noGrp="1"/>
          </p:cNvSpPr>
          <p:nvPr>
            <p:ph type="body" idx="1"/>
          </p:nvPr>
        </p:nvSpPr>
        <p:spPr>
          <a:xfrm>
            <a:off x="183257" y="368249"/>
            <a:ext cx="82332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100" b="1"/>
              <a:t>QUESTIONS?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100" b="1"/>
              <a:t>THANK YOU</a:t>
            </a:r>
            <a:endParaRPr/>
          </a:p>
        </p:txBody>
      </p:sp>
      <p:sp>
        <p:nvSpPr>
          <p:cNvPr id="317" name="Google Shape;317;gebff5a5844_0_0"/>
          <p:cNvSpPr txBox="1"/>
          <p:nvPr/>
        </p:nvSpPr>
        <p:spPr>
          <a:xfrm>
            <a:off x="903515" y="-672595"/>
            <a:ext cx="7152000" cy="3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partnering with us to coordinate the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ommunications for Burlingame’s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itywide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isaster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onse D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rill.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time and energy is appreciated. Because of your contribution, our community is more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resilient!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ebff5a5844_0_0"/>
          <p:cNvSpPr txBox="1"/>
          <p:nvPr/>
        </p:nvSpPr>
        <p:spPr>
          <a:xfrm>
            <a:off x="2307772" y="2145893"/>
            <a:ext cx="4343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Burlingame Neighborhood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our supporting partner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s: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Ham radio operators, Burlingame Police, Central County Fire Department and CERTs.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ebff5a5844_0_0"/>
          <p:cNvSpPr txBox="1"/>
          <p:nvPr/>
        </p:nvSpPr>
        <p:spPr>
          <a:xfrm>
            <a:off x="2590772" y="3327300"/>
            <a:ext cx="3639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BNN Communications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Rik Kasuga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(Rik@burlingamenetwork.org)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Harris (dharris@burlingamenetwork.org)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7b6dcf072_0_1"/>
          <p:cNvSpPr txBox="1"/>
          <p:nvPr/>
        </p:nvSpPr>
        <p:spPr>
          <a:xfrm>
            <a:off x="139552" y="261967"/>
            <a:ext cx="79104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Immediate Situation</a:t>
            </a:r>
            <a:endParaRPr sz="24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First responders may not be available to help for 72-hours or longer.</a:t>
            </a: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The Emergency Operations Center (EOC) may not be established for 24-hours or more.</a:t>
            </a: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It is up to us to help one another as best we can.</a:t>
            </a: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Communications is key to sharing our resources</a:t>
            </a: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and knowing what’s happening around us.</a:t>
            </a:r>
            <a:endParaRPr sz="16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e7b6dcf07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2619" y="2067063"/>
            <a:ext cx="2835896" cy="216059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ec0672b2c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976" y="83127"/>
            <a:ext cx="7829805" cy="420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ec0672b2c8_0_0"/>
          <p:cNvSpPr/>
          <p:nvPr/>
        </p:nvSpPr>
        <p:spPr>
          <a:xfrm>
            <a:off x="3232727" y="858982"/>
            <a:ext cx="2244437" cy="295563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gec0672b2c8_0_0"/>
          <p:cNvSpPr txBox="1"/>
          <p:nvPr/>
        </p:nvSpPr>
        <p:spPr>
          <a:xfrm>
            <a:off x="2807856" y="83127"/>
            <a:ext cx="3694544" cy="40011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" name="Google Shape;193;gec0672b2c8_0_0"/>
          <p:cNvSpPr txBox="1"/>
          <p:nvPr/>
        </p:nvSpPr>
        <p:spPr>
          <a:xfrm>
            <a:off x="2275550" y="83125"/>
            <a:ext cx="4767600" cy="4617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Communications Organization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f4b4bcbd3_0_18"/>
          <p:cNvSpPr txBox="1"/>
          <p:nvPr/>
        </p:nvSpPr>
        <p:spPr>
          <a:xfrm>
            <a:off x="1712282" y="64655"/>
            <a:ext cx="5187300" cy="4884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Communications Network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ef4b4bcbd3_0_18"/>
          <p:cNvSpPr txBox="1"/>
          <p:nvPr/>
        </p:nvSpPr>
        <p:spPr>
          <a:xfrm>
            <a:off x="768181" y="513113"/>
            <a:ext cx="7482600" cy="3396821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2921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Neighborhood Command Post (NCP) communications within </a:t>
            </a:r>
            <a:r>
              <a:rPr lang="en-US" dirty="0"/>
              <a:t>each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neighborhood and to the Community Command Post (CCP) can be facilitated using cell phones (text), walkie-talkies, HAM radios, FRS radios, or runners.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BNN is providing each NCP with a DeWalt 2-watt FRS radio to communicate with their Community Command Post (CCP), which is located near an elementary school. (DeWalt radios provided to most blocks last year)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 radio volunteers will be positioned at CCPs to receive incident reports from NCPs and relay critical incidents to the EOC. </a:t>
            </a:r>
            <a:r>
              <a:rPr lang="en-US" dirty="0"/>
              <a:t>As needed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HAMs will relay messages between neighborhoods for resources and/or assistance.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CCPs will collect status reports to be used by the EOC to </a:t>
            </a:r>
            <a:r>
              <a:rPr lang="en-US" dirty="0"/>
              <a:t>prioritize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damage and response.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gef87b37548_1_0"/>
          <p:cNvGrpSpPr/>
          <p:nvPr/>
        </p:nvGrpSpPr>
        <p:grpSpPr>
          <a:xfrm>
            <a:off x="344973" y="754044"/>
            <a:ext cx="8454047" cy="3900396"/>
            <a:chOff x="323750" y="1556425"/>
            <a:chExt cx="12621748" cy="7173801"/>
          </a:xfrm>
        </p:grpSpPr>
        <p:pic>
          <p:nvPicPr>
            <p:cNvPr id="205" name="Google Shape;205;gef87b37548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3750" y="1556425"/>
              <a:ext cx="12621748" cy="7173801"/>
            </a:xfrm>
            <a:prstGeom prst="rect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06" name="Google Shape;206;gef87b37548_1_0"/>
            <p:cNvSpPr/>
            <p:nvPr/>
          </p:nvSpPr>
          <p:spPr>
            <a:xfrm>
              <a:off x="5454900" y="2519925"/>
              <a:ext cx="340800" cy="3408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ef87b37548_1_0"/>
            <p:cNvSpPr/>
            <p:nvPr/>
          </p:nvSpPr>
          <p:spPr>
            <a:xfrm>
              <a:off x="10465100" y="5543850"/>
              <a:ext cx="533700" cy="489300"/>
            </a:xfrm>
            <a:prstGeom prst="roundRect">
              <a:avLst>
                <a:gd name="adj" fmla="val 16667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ef87b37548_1_0"/>
            <p:cNvSpPr txBox="1"/>
            <p:nvPr/>
          </p:nvSpPr>
          <p:spPr>
            <a:xfrm>
              <a:off x="4476450" y="2015950"/>
              <a:ext cx="36315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Burlingame Fire Station</a:t>
              </a:r>
              <a:endPara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ef87b37548_1_0"/>
            <p:cNvSpPr/>
            <p:nvPr/>
          </p:nvSpPr>
          <p:spPr>
            <a:xfrm>
              <a:off x="637400" y="2015950"/>
              <a:ext cx="3276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ef87b37548_1_0"/>
            <p:cNvSpPr/>
            <p:nvPr/>
          </p:nvSpPr>
          <p:spPr>
            <a:xfrm>
              <a:off x="3053550" y="3320225"/>
              <a:ext cx="1422900" cy="4893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ef87b37548_1_0"/>
            <p:cNvSpPr/>
            <p:nvPr/>
          </p:nvSpPr>
          <p:spPr>
            <a:xfrm>
              <a:off x="3705775" y="3690950"/>
              <a:ext cx="830100" cy="830100"/>
            </a:xfrm>
            <a:prstGeom prst="ellipse">
              <a:avLst/>
            </a:prstGeom>
            <a:solidFill>
              <a:srgbClr val="FCE5CD"/>
            </a:solidFill>
            <a:ln>
              <a:noFill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ef87b37548_1_0"/>
            <p:cNvSpPr/>
            <p:nvPr/>
          </p:nvSpPr>
          <p:spPr>
            <a:xfrm>
              <a:off x="3646475" y="3216625"/>
              <a:ext cx="637394" cy="667005"/>
            </a:xfrm>
            <a:custGeom>
              <a:avLst/>
              <a:gdLst/>
              <a:ahLst/>
              <a:cxnLst/>
              <a:rect l="l" t="t" r="r" b="b"/>
              <a:pathLst>
                <a:path w="23717" h="19566" extrusionOk="0">
                  <a:moveTo>
                    <a:pt x="23717" y="0"/>
                  </a:moveTo>
                  <a:cubicBezTo>
                    <a:pt x="14930" y="5274"/>
                    <a:pt x="7247" y="12319"/>
                    <a:pt x="0" y="19566"/>
                  </a:cubicBezTo>
                </a:path>
              </a:pathLst>
            </a:custGeom>
            <a:noFill/>
            <a:ln w="15240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925" tIns="58925" rIns="58925" bIns="58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3" name="Google Shape;213;gef87b37548_1_0"/>
            <p:cNvCxnSpPr>
              <a:stCxn id="211" idx="3"/>
            </p:cNvCxnSpPr>
            <p:nvPr/>
          </p:nvCxnSpPr>
          <p:spPr>
            <a:xfrm rot="10800000" flipH="1">
              <a:off x="3827340" y="2771985"/>
              <a:ext cx="1686900" cy="1627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gef87b37548_1_0"/>
            <p:cNvCxnSpPr/>
            <p:nvPr/>
          </p:nvCxnSpPr>
          <p:spPr>
            <a:xfrm rot="10800000" flipH="1">
              <a:off x="3053550" y="6551775"/>
              <a:ext cx="1393500" cy="429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gef87b37548_1_0"/>
            <p:cNvCxnSpPr/>
            <p:nvPr/>
          </p:nvCxnSpPr>
          <p:spPr>
            <a:xfrm rot="10800000" flipH="1">
              <a:off x="4713750" y="2801550"/>
              <a:ext cx="770700" cy="3394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gef87b37548_1_0"/>
            <p:cNvCxnSpPr>
              <a:stCxn id="206" idx="4"/>
            </p:cNvCxnSpPr>
            <p:nvPr/>
          </p:nvCxnSpPr>
          <p:spPr>
            <a:xfrm>
              <a:off x="5730613" y="2860724"/>
              <a:ext cx="806400" cy="2772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gef87b37548_1_0"/>
            <p:cNvCxnSpPr/>
            <p:nvPr/>
          </p:nvCxnSpPr>
          <p:spPr>
            <a:xfrm rot="10800000">
              <a:off x="5662325" y="2801550"/>
              <a:ext cx="3009000" cy="3098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gef87b37548_1_0"/>
            <p:cNvCxnSpPr>
              <a:stCxn id="207" idx="0"/>
              <a:endCxn id="206" idx="4"/>
            </p:cNvCxnSpPr>
            <p:nvPr/>
          </p:nvCxnSpPr>
          <p:spPr>
            <a:xfrm rot="10800000">
              <a:off x="5730650" y="2860650"/>
              <a:ext cx="5001300" cy="2683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9" name="Google Shape;219;gef87b37548_1_0"/>
            <p:cNvSpPr txBox="1"/>
            <p:nvPr/>
          </p:nvSpPr>
          <p:spPr>
            <a:xfrm>
              <a:off x="9323800" y="5232500"/>
              <a:ext cx="1556400" cy="7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WASHINGTON</a:t>
              </a:r>
              <a:endParaRPr sz="9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PARK</a:t>
              </a:r>
              <a:endParaRPr sz="9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0" name="Google Shape;220;gef87b37548_1_0"/>
            <p:cNvSpPr txBox="1"/>
            <p:nvPr/>
          </p:nvSpPr>
          <p:spPr>
            <a:xfrm>
              <a:off x="2208600" y="6981675"/>
              <a:ext cx="18975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925" tIns="58925" rIns="58925" bIns="58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BURLINGAME HILLS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gef87b37548_1_0"/>
          <p:cNvSpPr txBox="1"/>
          <p:nvPr/>
        </p:nvSpPr>
        <p:spPr>
          <a:xfrm>
            <a:off x="1965428" y="170780"/>
            <a:ext cx="4781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Communications Network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f4b4bcbd3_0_25"/>
          <p:cNvSpPr txBox="1"/>
          <p:nvPr/>
        </p:nvSpPr>
        <p:spPr>
          <a:xfrm>
            <a:off x="878500" y="308512"/>
            <a:ext cx="7728000" cy="3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NCP Communications to the CCP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we communicate?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drill purposes, information to be escalated about medical emergencies, serious damage, dangerous situations.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CCPs will collect all critical status data from each neighborhood and forward to the EOC.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CCP may also serve as a relay between neighborhoods for acquiring tools, resources, etc. to help one another.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 prepared to improvise to answer any requests from NCP.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 txBox="1"/>
          <p:nvPr/>
        </p:nvSpPr>
        <p:spPr>
          <a:xfrm>
            <a:off x="331850" y="337456"/>
            <a:ext cx="8398500" cy="4925400"/>
          </a:xfrm>
          <a:prstGeom prst="rect">
            <a:avLst/>
          </a:prstGeom>
          <a:solidFill>
            <a:srgbClr val="D4E1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Communicate?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your message BEFORE using the radio. Use plain language.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 for a clear channel. No one can hear you if someone else is speaking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on the same channel at the same time.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 this interaction along with any result on the communication log.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Say the CCP you are calling and THEN identify your NCP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(e.g. “Lincoln, this is Poppy.”)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 until you are acknowledged by the CCP to report your incident.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Brevity is CRITICAL. Speak about 10 words, say “Break” to pause for 2-3 seconds.  If no priority traffic is heard, continue. When you are finished say “over”.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for a ‘read back’ to confirm that you message has been received.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f87b36e05_0_3"/>
          <p:cNvSpPr txBox="1"/>
          <p:nvPr/>
        </p:nvSpPr>
        <p:spPr>
          <a:xfrm>
            <a:off x="499730" y="595423"/>
            <a:ext cx="7532661" cy="4504817"/>
          </a:xfrm>
          <a:prstGeom prst="rect">
            <a:avLst/>
          </a:prstGeom>
          <a:solidFill>
            <a:srgbClr val="D4E1ED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Antenna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 Button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 Button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Microphone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Call/lock Button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USB Charge Jack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Battery Door Screws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 Button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Backlit LCD Display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 Button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On/Off/Volume Knob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 Speaker/Microphone Jack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Holster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Battery compartment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ef87b36e05_0_3"/>
          <p:cNvSpPr txBox="1"/>
          <p:nvPr/>
        </p:nvSpPr>
        <p:spPr>
          <a:xfrm>
            <a:off x="1717304" y="153257"/>
            <a:ext cx="53583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DeWalt 2-Watt Radio Operation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ef87b36e05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6509" y="709342"/>
            <a:ext cx="3044041" cy="3724816"/>
          </a:xfrm>
          <a:prstGeom prst="rect">
            <a:avLst/>
          </a:prstGeom>
          <a:gradFill>
            <a:gsLst>
              <a:gs pos="0">
                <a:srgbClr val="919DD5"/>
              </a:gs>
              <a:gs pos="50000">
                <a:srgbClr val="BCC3E3"/>
              </a:gs>
              <a:gs pos="100000">
                <a:srgbClr val="DEE1F0"/>
              </a:gs>
            </a:gsLst>
            <a:lin ang="2700000" scaled="0"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1349</Words>
  <Application>Microsoft Macintosh PowerPoint</Application>
  <PresentationFormat>On-screen Show (16:9)</PresentationFormat>
  <Paragraphs>207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Poppins</vt:lpstr>
      <vt:lpstr>Calibri</vt:lpstr>
      <vt:lpstr>Arial</vt:lpstr>
      <vt:lpstr>Comic Sans MS</vt:lpstr>
      <vt:lpstr>Helvetica Neue</vt:lpstr>
      <vt:lpstr>Arial Narrow</vt:lpstr>
      <vt:lpstr>Twentieth Century</vt:lpstr>
      <vt:lpstr>Noto Sans Symbols</vt:lpstr>
      <vt:lpstr>Droplet</vt:lpstr>
      <vt:lpstr>    BNN Disaster Response Drill Communications Workshop </vt:lpstr>
      <vt:lpstr>Citywide Drill  Saturday, October 8, 9 – 10:30 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Two-Way Radio Use</vt:lpstr>
      <vt:lpstr>Why Keep a Communications Log?</vt:lpstr>
      <vt:lpstr>PowerPoint Presentation</vt:lpstr>
      <vt:lpstr>PowerPoint Presentation</vt:lpstr>
      <vt:lpstr>HAMs: How to Check in After a Disaster </vt:lpstr>
      <vt:lpstr>What Equipment Do I Need When I Check In?</vt:lpstr>
      <vt:lpstr>What to Escalate During the Drill</vt:lpstr>
      <vt:lpstr>How would you classify these?  High - Medium - Low</vt:lpstr>
      <vt:lpstr>How would you classify these?  High - Medium - Low</vt:lpstr>
      <vt:lpstr>After this Evening...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Annual BNN Disaster Response Drill Communications Workshop </dc:title>
  <cp:lastModifiedBy>David Harris</cp:lastModifiedBy>
  <cp:revision>2</cp:revision>
  <cp:lastPrinted>2022-09-27T22:25:36Z</cp:lastPrinted>
  <dcterms:modified xsi:type="dcterms:W3CDTF">2022-09-28T01:17:37Z</dcterms:modified>
</cp:coreProperties>
</file>